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3" r:id="rId1"/>
  </p:sldMasterIdLst>
  <p:notesMasterIdLst>
    <p:notesMasterId r:id="rId17"/>
  </p:notesMasterIdLst>
  <p:handoutMasterIdLst>
    <p:handoutMasterId r:id="rId18"/>
  </p:handoutMasterIdLst>
  <p:sldIdLst>
    <p:sldId id="305" r:id="rId2"/>
    <p:sldId id="306" r:id="rId3"/>
    <p:sldId id="294" r:id="rId4"/>
    <p:sldId id="307" r:id="rId5"/>
    <p:sldId id="296" r:id="rId6"/>
    <p:sldId id="272" r:id="rId7"/>
    <p:sldId id="284" r:id="rId8"/>
    <p:sldId id="308" r:id="rId9"/>
    <p:sldId id="292" r:id="rId10"/>
    <p:sldId id="304" r:id="rId11"/>
    <p:sldId id="298" r:id="rId12"/>
    <p:sldId id="300" r:id="rId13"/>
    <p:sldId id="301" r:id="rId14"/>
    <p:sldId id="303" r:id="rId15"/>
    <p:sldId id="302" r:id="rId16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FF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30" autoAdjust="0"/>
    <p:restoredTop sz="94634" autoAdjust="0"/>
  </p:normalViewPr>
  <p:slideViewPr>
    <p:cSldViewPr>
      <p:cViewPr varScale="1">
        <p:scale>
          <a:sx n="126" d="100"/>
          <a:sy n="126" d="100"/>
        </p:scale>
        <p:origin x="-23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5163" cy="4587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567" tIns="45784" rIns="91567" bIns="45784" numCol="1" anchor="t" anchorCtr="0" compatLnSpc="1">
            <a:prstTxWarp prst="textNoShape">
              <a:avLst/>
            </a:prstTxWarp>
          </a:bodyPr>
          <a:lstStyle>
            <a:lvl1pPr defTabSz="915988">
              <a:defRPr sz="1200"/>
            </a:lvl1pPr>
          </a:lstStyle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21150" y="0"/>
            <a:ext cx="3208338" cy="4587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567" tIns="45784" rIns="91567" bIns="45784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/>
            </a:lvl1pPr>
          </a:lstStyle>
          <a:p>
            <a:endParaRPr lang="en-U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56700"/>
            <a:ext cx="3205163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567" tIns="45784" rIns="91567" bIns="45784" numCol="1" anchor="b" anchorCtr="0" compatLnSpc="1">
            <a:prstTxWarp prst="textNoShape">
              <a:avLst/>
            </a:prstTxWarp>
          </a:bodyPr>
          <a:lstStyle>
            <a:lvl1pPr defTabSz="915988">
              <a:defRPr sz="1200"/>
            </a:lvl1pPr>
          </a:lstStyle>
          <a:p>
            <a:endParaRPr lang="en-US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21150" y="9156700"/>
            <a:ext cx="3208338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567" tIns="45784" rIns="91567" bIns="45784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/>
            </a:lvl1pPr>
          </a:lstStyle>
          <a:p>
            <a:fld id="{CF028386-F04C-48C0-98C8-9B8A4754926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61963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23925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87475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49438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  <a:ln/>
        </p:spPr>
        <p:txBody>
          <a:bodyPr/>
          <a:lstStyle/>
          <a:p>
            <a:fld id="{9BD45EA3-444E-4109-A2F1-01E89CB098B9}" type="slidenum">
              <a:rPr lang="en-US"/>
              <a:pPr/>
              <a:t>1</a:t>
            </a:fld>
            <a:endParaRPr lang="en-US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6661" tIns="48331" rIns="96661" bIns="48331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6661" tIns="48331" rIns="96661" bIns="48331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6661" tIns="48331" rIns="96661" bIns="48331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6661" tIns="48331" rIns="96661" bIns="48331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  <a:noFill/>
        </p:spPr>
        <p:txBody>
          <a:bodyPr lIns="96661" tIns="48331" rIns="96661" bIns="48331"/>
          <a:lstStyle/>
          <a:p>
            <a:fld id="{4E113ADC-6F78-44B3-BD19-DCC83D348763}" type="slidenum">
              <a:rPr lang="en-US"/>
              <a:pPr/>
              <a:t>2</a:t>
            </a:fld>
            <a:endParaRPr lang="en-US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20894" y="720090"/>
            <a:ext cx="4876800" cy="3600450"/>
          </a:xfrm>
          <a:prstGeom prst="rect">
            <a:avLst/>
          </a:prstGeom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 w="9525"/>
        </p:spPr>
        <p:txBody>
          <a:bodyPr lIns="96661" tIns="48331" rIns="96661" bIns="48331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6661" tIns="48331" rIns="96661" bIns="48331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6661" tIns="48331" rIns="96661" bIns="48331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6661" tIns="48331" rIns="96661" bIns="48331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6661" tIns="48331" rIns="96661" bIns="48331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6661" tIns="48331" rIns="96661" bIns="48331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6661" tIns="48331" rIns="96661" bIns="48331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6661" tIns="48331" rIns="96661" bIns="48331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Copyright © 2005 -  Norman L. Jones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64BBE-A5B4-4946-B237-B690176D0E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2005 -  Norman L. Jones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8F673-0506-4178-AFD2-BD48D5909F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r>
              <a:rPr lang="en-US" smtClean="0"/>
              <a:t>Copyright © 2005 -  Norman L. Jones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46BB3-392A-499F-9FD5-AAA5EC42C5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244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330200" y="6248400"/>
            <a:ext cx="1897063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200400" y="6553200"/>
            <a:ext cx="2844800" cy="304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 2005 -  Norman L. Jones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865938" y="6248400"/>
            <a:ext cx="1897062" cy="457200"/>
          </a:xfrm>
        </p:spPr>
        <p:txBody>
          <a:bodyPr/>
          <a:lstStyle>
            <a:lvl1pPr>
              <a:defRPr/>
            </a:lvl1pPr>
          </a:lstStyle>
          <a:p>
            <a:fld id="{D01830C3-3438-4FA9-93F4-825570A5A5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30200" y="6248400"/>
            <a:ext cx="1897063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00400" y="6553200"/>
            <a:ext cx="2844800" cy="304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 2005 -  Norman L. Jones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65938" y="6248400"/>
            <a:ext cx="1897062" cy="457200"/>
          </a:xfrm>
        </p:spPr>
        <p:txBody>
          <a:bodyPr/>
          <a:lstStyle>
            <a:lvl1pPr>
              <a:defRPr/>
            </a:lvl1pPr>
          </a:lstStyle>
          <a:p>
            <a:fld id="{F7B81597-216F-4231-8EE0-F2519CDC65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2005 -  Norman L. Jones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2283D-6579-4B74-BDC2-0733ACA508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2005 -  Norman L. Jones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9FAB-02C2-4153-833D-3858E096E9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2005 -  Norman L. Jones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84392-47FB-4B21-898C-918CDCDEB8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2005 -  Norman L. Jones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84A45-125E-4388-A640-2AAD622A9C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2005 -  Norman L. Jones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7960F-5951-4DE6-95DF-C286AAE491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2005 -  Norman L. Jones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2380-0B99-438C-8ED1-574E400F6D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2005 -  Norman L. Jones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CBACE-F7B3-436A-8EEF-A22DE7B241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r>
              <a:rPr lang="en-US" smtClean="0"/>
              <a:t>Copyright © 2005 -  Norman L. Jones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8225B1D1-C941-43CC-9EB0-906C4C9EA7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r>
              <a:rPr lang="en-US" smtClean="0"/>
              <a:t>Copyright © 2005 -  Norman L. Jones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5B36818-FC41-4D18-AC33-BB30C451B8B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3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 smtClean="0"/>
              <a:t>MODFLOW Conceptual Models</a:t>
            </a:r>
            <a:endParaRPr lang="en-US" sz="48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CE EN 547 – BRIGHAM YOUNG UNIVERSITY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7772400" cy="1143000"/>
          </a:xfrm>
        </p:spPr>
        <p:txBody>
          <a:bodyPr/>
          <a:lstStyle/>
          <a:p>
            <a:r>
              <a:rPr lang="en-US" dirty="0"/>
              <a:t>Auto Assign Elevations</a:t>
            </a:r>
          </a:p>
        </p:txBody>
      </p:sp>
      <p:sp>
        <p:nvSpPr>
          <p:cNvPr id="86021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/>
              <a:t>Elevations entered at nodes as part of properties</a:t>
            </a:r>
          </a:p>
          <a:p>
            <a:r>
              <a:rPr lang="en-US" sz="2800"/>
              <a:t>Layers automatically assigned</a:t>
            </a:r>
          </a:p>
        </p:txBody>
      </p:sp>
      <p:pic>
        <p:nvPicPr>
          <p:cNvPr id="86031" name="Picture 15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066800" y="4572000"/>
            <a:ext cx="6743700" cy="1981200"/>
          </a:xfrm>
          <a:noFill/>
          <a:ln/>
        </p:spPr>
      </p:pic>
      <p:pic>
        <p:nvPicPr>
          <p:cNvPr id="86033" name="Picture 17" descr="assign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724400" y="1981200"/>
            <a:ext cx="3770313" cy="23939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6020" name="Rectangle 4"/>
          <p:cNvSpPr>
            <a:spLocks noChangeArrowheads="1"/>
          </p:cNvSpPr>
          <p:nvPr/>
        </p:nvSpPr>
        <p:spPr bwMode="auto">
          <a:xfrm>
            <a:off x="2438400" y="1447800"/>
            <a:ext cx="7772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100000"/>
              <a:buFont typeface="Symbol" pitchFamily="18" charset="2"/>
              <a:buChar char="·"/>
            </a:pPr>
            <a:endParaRPr lang="en-US" sz="320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7772400" cy="1143000"/>
          </a:xfrm>
        </p:spPr>
        <p:txBody>
          <a:bodyPr/>
          <a:lstStyle/>
          <a:p>
            <a:r>
              <a:rPr lang="en-US" dirty="0"/>
              <a:t>3. Grid Frame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828800"/>
            <a:ext cx="3810000" cy="2133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Defines location of grid relative to conceptual model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Can be used to rotate the </a:t>
            </a:r>
            <a:r>
              <a:rPr lang="en-US" sz="2800" dirty="0" smtClean="0"/>
              <a:t>grid</a:t>
            </a:r>
            <a:endParaRPr lang="en-US" sz="2800" dirty="0"/>
          </a:p>
        </p:txBody>
      </p:sp>
      <p:pic>
        <p:nvPicPr>
          <p:cNvPr id="69639" name="Picture 7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257800" y="1676400"/>
            <a:ext cx="3067780" cy="4114800"/>
          </a:xfrm>
          <a:noFill/>
          <a:ln/>
        </p:spPr>
      </p:pic>
      <p:pic>
        <p:nvPicPr>
          <p:cNvPr id="69640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77200" y="6096000"/>
            <a:ext cx="381000" cy="3635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</p:pic>
      <p:pic>
        <p:nvPicPr>
          <p:cNvPr id="115714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43000" y="4114800"/>
            <a:ext cx="3165113" cy="237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029200" y="6096000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r"/>
            <a:r>
              <a:rPr lang="en-US" sz="1800" dirty="0" smtClean="0"/>
              <a:t>Use </a:t>
            </a:r>
            <a:r>
              <a:rPr lang="en-US" sz="1800" i="1" dirty="0" smtClean="0"/>
              <a:t>Grid Frame</a:t>
            </a:r>
            <a:r>
              <a:rPr lang="en-US" sz="1800" dirty="0" smtClean="0"/>
              <a:t> tool to edit</a:t>
            </a:r>
          </a:p>
          <a:p>
            <a:pPr algn="r"/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7772400" cy="1143000"/>
          </a:xfrm>
        </p:spPr>
        <p:txBody>
          <a:bodyPr/>
          <a:lstStyle/>
          <a:p>
            <a:r>
              <a:rPr lang="en-US" dirty="0"/>
              <a:t>4. Build Grid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/>
              <a:t>Select “Map </a:t>
            </a:r>
            <a:r>
              <a:rPr lang="en-US" sz="2800">
                <a:sym typeface="Wingdings" pitchFamily="2" charset="2"/>
              </a:rPr>
              <a:t> 3D Grid” command from Feature Object menu</a:t>
            </a:r>
          </a:p>
          <a:p>
            <a:r>
              <a:rPr lang="en-US" sz="2800">
                <a:sym typeface="Wingdings" pitchFamily="2" charset="2"/>
              </a:rPr>
              <a:t>Creates grid that fills grid frame</a:t>
            </a:r>
            <a:endParaRPr lang="en-US" sz="2800"/>
          </a:p>
        </p:txBody>
      </p:sp>
      <p:pic>
        <p:nvPicPr>
          <p:cNvPr id="71685" name="Picture 5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149515" y="1981200"/>
            <a:ext cx="2959769" cy="4114800"/>
          </a:xfrm>
          <a:noFill/>
          <a:ln/>
        </p:spPr>
      </p:pic>
      <p:pic>
        <p:nvPicPr>
          <p:cNvPr id="11673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5800" y="2895600"/>
            <a:ext cx="4000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5. Initialize MODFLOW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Select “New Simulation” command in MODFLOW Menu in 3D Grid Module</a:t>
            </a:r>
          </a:p>
          <a:p>
            <a:r>
              <a:rPr lang="en-US"/>
              <a:t>Initializes MODFLOW data structures</a:t>
            </a:r>
          </a:p>
          <a:p>
            <a:r>
              <a:rPr lang="en-US"/>
              <a:t>Defines steady state vs. transient</a:t>
            </a:r>
          </a:p>
          <a:p>
            <a:r>
              <a:rPr lang="en-US"/>
              <a:t>Defines stress periods (if applicable)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7772400" cy="1143000"/>
          </a:xfrm>
        </p:spPr>
        <p:txBody>
          <a:bodyPr/>
          <a:lstStyle/>
          <a:p>
            <a:r>
              <a:rPr lang="en-US" dirty="0"/>
              <a:t>6. Activate Cells in Coverage</a:t>
            </a:r>
          </a:p>
        </p:txBody>
      </p:sp>
      <p:sp>
        <p:nvSpPr>
          <p:cNvPr id="80900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/>
              <a:t>Select the “Activate Cells in </a:t>
            </a:r>
            <a:r>
              <a:rPr lang="en-US" sz="2800" dirty="0" smtClean="0"/>
              <a:t>Coverage(s)” </a:t>
            </a:r>
            <a:r>
              <a:rPr lang="en-US" sz="2800" dirty="0"/>
              <a:t>command in Feature Objects menu</a:t>
            </a:r>
          </a:p>
          <a:p>
            <a:r>
              <a:rPr lang="en-US" sz="2800" dirty="0"/>
              <a:t>Inactivates all cells outside of conceptual model boundary</a:t>
            </a:r>
          </a:p>
        </p:txBody>
      </p:sp>
      <p:pic>
        <p:nvPicPr>
          <p:cNvPr id="80902" name="Picture 6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145977" y="1981200"/>
            <a:ext cx="2966845" cy="41148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7772400" cy="1143000"/>
          </a:xfrm>
        </p:spPr>
        <p:txBody>
          <a:bodyPr/>
          <a:lstStyle/>
          <a:p>
            <a:r>
              <a:rPr lang="en-US" dirty="0"/>
              <a:t>7. Map </a:t>
            </a:r>
            <a:r>
              <a:rPr lang="en-US" dirty="0">
                <a:sym typeface="Wingdings" pitchFamily="2" charset="2"/>
              </a:rPr>
              <a:t> MODFLOW</a:t>
            </a:r>
            <a:endParaRPr lang="en-US" dirty="0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/>
              <a:t>Select conceptual model in </a:t>
            </a:r>
            <a:r>
              <a:rPr lang="en-US" sz="2800" dirty="0" smtClean="0"/>
              <a:t>Projec</a:t>
            </a:r>
            <a:r>
              <a:rPr lang="en-US" sz="2800" dirty="0" smtClean="0"/>
              <a:t>t Explorer</a:t>
            </a:r>
            <a:endParaRPr lang="en-US" sz="2800" dirty="0"/>
          </a:p>
          <a:p>
            <a:r>
              <a:rPr lang="en-US" sz="2800" dirty="0"/>
              <a:t>Select the “Map </a:t>
            </a:r>
            <a:r>
              <a:rPr lang="en-US" sz="2800" dirty="0">
                <a:sym typeface="Wingdings" pitchFamily="2" charset="2"/>
              </a:rPr>
              <a:t> MODFLOW” command in Feature Objects menu</a:t>
            </a:r>
          </a:p>
          <a:p>
            <a:r>
              <a:rPr lang="en-US" sz="2800" dirty="0" err="1">
                <a:sym typeface="Wingdings" pitchFamily="2" charset="2"/>
              </a:rPr>
              <a:t>Discretizes</a:t>
            </a:r>
            <a:r>
              <a:rPr lang="en-US" sz="2800" dirty="0">
                <a:sym typeface="Wingdings" pitchFamily="2" charset="2"/>
              </a:rPr>
              <a:t> model input</a:t>
            </a:r>
            <a:endParaRPr lang="en-US" sz="2800" dirty="0"/>
          </a:p>
        </p:txBody>
      </p:sp>
      <p:pic>
        <p:nvPicPr>
          <p:cNvPr id="73733" name="Picture 5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724400" y="2277081"/>
            <a:ext cx="3810000" cy="35230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6"/>
          <p:cNvSpPr>
            <a:spLocks noChangeArrowheads="1"/>
          </p:cNvSpPr>
          <p:nvPr/>
        </p:nvSpPr>
        <p:spPr bwMode="auto">
          <a:xfrm>
            <a:off x="-9525" y="0"/>
            <a:ext cx="9271000" cy="6970713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 type="none" w="sm" len="sm"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34819" name="Picture 2" descr="big_mod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3175"/>
            <a:ext cx="8001000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9411" name="Picture 3" descr="big_mod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0"/>
            <a:ext cx="8001000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9412" name="Picture 4" descr="big_mod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3400" y="0"/>
            <a:ext cx="8001000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9413" name="Picture 5" descr="big_mod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3400" y="0"/>
            <a:ext cx="8001000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Steps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 typeface="Symbol" pitchFamily="18" charset="2"/>
              <a:buAutoNum type="arabicPeriod"/>
            </a:pPr>
            <a:r>
              <a:rPr lang="en-US" dirty="0"/>
              <a:t>Build conceptual model object</a:t>
            </a:r>
          </a:p>
          <a:p>
            <a:pPr marL="609600" indent="-609600">
              <a:buFont typeface="Symbol" pitchFamily="18" charset="2"/>
              <a:buAutoNum type="arabicPeriod"/>
            </a:pPr>
            <a:r>
              <a:rPr lang="en-US" dirty="0"/>
              <a:t>Build coverages</a:t>
            </a:r>
          </a:p>
          <a:p>
            <a:pPr marL="609600" indent="-609600">
              <a:buFont typeface="Symbol" pitchFamily="18" charset="2"/>
              <a:buAutoNum type="arabicPeriod"/>
            </a:pPr>
            <a:r>
              <a:rPr lang="en-US" dirty="0"/>
              <a:t>Define grid frame</a:t>
            </a:r>
          </a:p>
          <a:p>
            <a:pPr marL="609600" indent="-609600">
              <a:buFont typeface="Symbol" pitchFamily="18" charset="2"/>
              <a:buAutoNum type="arabicPeriod"/>
            </a:pPr>
            <a:r>
              <a:rPr lang="en-US" dirty="0"/>
              <a:t>Build grid</a:t>
            </a:r>
          </a:p>
          <a:p>
            <a:pPr marL="609600" indent="-609600">
              <a:buFont typeface="Symbol" pitchFamily="18" charset="2"/>
              <a:buAutoNum type="arabicPeriod"/>
            </a:pPr>
            <a:r>
              <a:rPr lang="en-US" dirty="0"/>
              <a:t>Initialize MODFLOW </a:t>
            </a:r>
          </a:p>
          <a:p>
            <a:pPr marL="609600" indent="-609600">
              <a:buFont typeface="Symbol" pitchFamily="18" charset="2"/>
              <a:buAutoNum type="arabicPeriod"/>
            </a:pPr>
            <a:r>
              <a:rPr lang="en-US" dirty="0"/>
              <a:t>Activate cells in coverage</a:t>
            </a:r>
          </a:p>
          <a:p>
            <a:pPr marL="609600" indent="-609600">
              <a:buFont typeface="Symbol" pitchFamily="18" charset="2"/>
              <a:buAutoNum type="arabicPeriod"/>
            </a:pPr>
            <a:r>
              <a:rPr lang="en-US" dirty="0"/>
              <a:t>Map </a:t>
            </a:r>
            <a:r>
              <a:rPr lang="en-US" dirty="0">
                <a:sym typeface="Wingdings" pitchFamily="2" charset="2"/>
              </a:rPr>
              <a:t> MODFLOW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1. </a:t>
            </a:r>
            <a:r>
              <a:rPr lang="en-US" sz="4800" dirty="0" smtClean="0"/>
              <a:t>Build Conceptual Model Object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4419600" cy="2339609"/>
          </a:xfrm>
        </p:spPr>
        <p:txBody>
          <a:bodyPr>
            <a:normAutofit/>
          </a:bodyPr>
          <a:lstStyle/>
          <a:p>
            <a:r>
              <a:rPr lang="en-US" sz="2800" dirty="0" smtClean="0"/>
              <a:t>Used to organize conceptual model data</a:t>
            </a:r>
          </a:p>
          <a:p>
            <a:r>
              <a:rPr lang="en-US" sz="2800" dirty="0" smtClean="0"/>
              <a:t>Defines flow package, transport option, species, etc</a:t>
            </a:r>
            <a:r>
              <a:rPr lang="en-US" sz="2800" dirty="0" smtClean="0"/>
              <a:t>.</a:t>
            </a:r>
            <a:endParaRPr lang="en-US" sz="2800" dirty="0" smtClean="0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2209800"/>
            <a:ext cx="3105150" cy="31527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1985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4191000"/>
            <a:ext cx="2895600" cy="23722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2. Build MODFLOW Coverages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828800"/>
            <a:ext cx="3352800" cy="2057400"/>
          </a:xfrm>
        </p:spPr>
        <p:txBody>
          <a:bodyPr>
            <a:normAutofit/>
          </a:bodyPr>
          <a:lstStyle/>
          <a:p>
            <a:r>
              <a:rPr lang="en-US" sz="2400" dirty="0"/>
              <a:t>Any combination of coverages can be used</a:t>
            </a:r>
          </a:p>
          <a:p>
            <a:r>
              <a:rPr lang="en-US" sz="2400" dirty="0"/>
              <a:t>Select </a:t>
            </a:r>
            <a:r>
              <a:rPr lang="en-US" sz="2400" dirty="0" smtClean="0"/>
              <a:t>desired properties</a:t>
            </a:r>
            <a:endParaRPr lang="en-US" sz="2400" dirty="0"/>
          </a:p>
        </p:txBody>
      </p:sp>
      <p:pic>
        <p:nvPicPr>
          <p:cNvPr id="4096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14800" y="1752600"/>
            <a:ext cx="4510088" cy="451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" y="3962400"/>
            <a:ext cx="2667000" cy="2432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  <a:noFill/>
          <a:ln/>
        </p:spPr>
        <p:txBody>
          <a:bodyPr/>
          <a:lstStyle/>
          <a:p>
            <a:r>
              <a:rPr lang="en-US"/>
              <a:t>Conductances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828800"/>
            <a:ext cx="7772400" cy="3200400"/>
          </a:xfrm>
          <a:noFill/>
          <a:ln/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Many of the objects in the Source/Sink category must be assigned a </a:t>
            </a:r>
            <a:r>
              <a:rPr lang="en-US" sz="2800" b="1" dirty="0"/>
              <a:t>conductance</a:t>
            </a:r>
            <a:r>
              <a:rPr lang="en-US" sz="2800" dirty="0"/>
              <a:t> value.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For 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</a:rPr>
              <a:t>arcs</a:t>
            </a:r>
            <a:endParaRPr lang="en-US" sz="2800" dirty="0" smtClean="0"/>
          </a:p>
          <a:p>
            <a:pPr lvl="1">
              <a:lnSpc>
                <a:spcPct val="90000"/>
              </a:lnSpc>
            </a:pPr>
            <a:r>
              <a:rPr lang="en-US" sz="2400" dirty="0" smtClean="0"/>
              <a:t>the </a:t>
            </a:r>
            <a:r>
              <a:rPr lang="en-US" sz="2400" dirty="0"/>
              <a:t>conductance should be assigned on a 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conductance per length </a:t>
            </a:r>
            <a:r>
              <a:rPr lang="en-US" sz="2400" dirty="0"/>
              <a:t>basis.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For </a:t>
            </a:r>
            <a:r>
              <a:rPr lang="en-US" sz="2800" b="1" dirty="0" smtClean="0">
                <a:solidFill>
                  <a:schemeClr val="accent4">
                    <a:lumMod val="75000"/>
                  </a:schemeClr>
                </a:solidFill>
              </a:rPr>
              <a:t>polygons</a:t>
            </a:r>
            <a:endParaRPr lang="en-US" sz="2800" dirty="0" smtClean="0"/>
          </a:p>
          <a:p>
            <a:pPr lvl="1">
              <a:lnSpc>
                <a:spcPct val="90000"/>
              </a:lnSpc>
            </a:pPr>
            <a:r>
              <a:rPr lang="en-US" sz="2400" dirty="0" smtClean="0"/>
              <a:t>the </a:t>
            </a:r>
            <a:r>
              <a:rPr lang="en-US" sz="2400" dirty="0"/>
              <a:t>conductance should be assigned on a </a:t>
            </a:r>
            <a:r>
              <a:rPr lang="en-US" sz="2400" b="1" dirty="0">
                <a:solidFill>
                  <a:schemeClr val="accent4">
                    <a:lumMod val="75000"/>
                  </a:schemeClr>
                </a:solidFill>
              </a:rPr>
              <a:t>conductance per area </a:t>
            </a:r>
            <a:r>
              <a:rPr lang="en-US" sz="2400" dirty="0"/>
              <a:t>basis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295400" y="5410200"/>
            <a:ext cx="6019800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+mj-lt"/>
              </a:rPr>
              <a:t>GMS computes length or area and computes and assigns the appropriate value</a:t>
            </a:r>
            <a:r>
              <a:rPr lang="en-US" dirty="0" smtClean="0">
                <a:latin typeface="+mj-lt"/>
              </a:rPr>
              <a:t>.</a:t>
            </a:r>
            <a:endParaRPr lang="en-US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7772400" cy="1143000"/>
          </a:xfrm>
        </p:spPr>
        <p:txBody>
          <a:bodyPr/>
          <a:lstStyle/>
          <a:p>
            <a:r>
              <a:rPr lang="en-US"/>
              <a:t>Arc Conductance</a:t>
            </a:r>
          </a:p>
        </p:txBody>
      </p:sp>
      <p:graphicFrame>
        <p:nvGraphicFramePr>
          <p:cNvPr id="37006" name="Object 142"/>
          <p:cNvGraphicFramePr>
            <a:graphicFrameLocks noChangeAspect="1"/>
          </p:cNvGraphicFramePr>
          <p:nvPr/>
        </p:nvGraphicFramePr>
        <p:xfrm>
          <a:off x="914399" y="5257800"/>
          <a:ext cx="3539613" cy="1143000"/>
        </p:xfrm>
        <a:graphic>
          <a:graphicData uri="http://schemas.openxmlformats.org/presentationml/2006/ole">
            <p:oleObj spid="_x0000_s37006" name="Equation" r:id="rId4" imgW="1218960" imgH="393480" progId="Equation.3">
              <p:embed/>
            </p:oleObj>
          </a:graphicData>
        </a:graphic>
      </p:graphicFrame>
      <p:graphicFrame>
        <p:nvGraphicFramePr>
          <p:cNvPr id="37007" name="Object 143"/>
          <p:cNvGraphicFramePr>
            <a:graphicFrameLocks noChangeAspect="1"/>
          </p:cNvGraphicFramePr>
          <p:nvPr/>
        </p:nvGraphicFramePr>
        <p:xfrm>
          <a:off x="5676900" y="5192713"/>
          <a:ext cx="2138363" cy="1143000"/>
        </p:xfrm>
        <a:graphic>
          <a:graphicData uri="http://schemas.openxmlformats.org/presentationml/2006/ole">
            <p:oleObj spid="_x0000_s37007" name="Equation" r:id="rId5" imgW="736560" imgH="393480" progId="Equation.3">
              <p:embed/>
            </p:oleObj>
          </a:graphicData>
        </a:graphic>
      </p:graphicFrame>
      <p:graphicFrame>
        <p:nvGraphicFramePr>
          <p:cNvPr id="37008" name="Object 144"/>
          <p:cNvGraphicFramePr>
            <a:graphicFrameLocks noChangeAspect="1"/>
          </p:cNvGraphicFramePr>
          <p:nvPr/>
        </p:nvGraphicFramePr>
        <p:xfrm>
          <a:off x="1143000" y="1752600"/>
          <a:ext cx="6754813" cy="3200400"/>
        </p:xfrm>
        <a:graphic>
          <a:graphicData uri="http://schemas.openxmlformats.org/presentationml/2006/ole">
            <p:oleObj spid="_x0000_s37008" name="Visio" r:id="rId6" imgW="5925015" imgH="2806121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Polygon Conductance</a:t>
            </a:r>
            <a:endParaRPr lang="en-US" dirty="0"/>
          </a:p>
        </p:txBody>
      </p:sp>
      <p:graphicFrame>
        <p:nvGraphicFramePr>
          <p:cNvPr id="113667" name="Object 3"/>
          <p:cNvGraphicFramePr>
            <a:graphicFrameLocks noChangeAspect="1"/>
          </p:cNvGraphicFramePr>
          <p:nvPr/>
        </p:nvGraphicFramePr>
        <p:xfrm>
          <a:off x="6477000" y="2209800"/>
          <a:ext cx="2027903" cy="1143000"/>
        </p:xfrm>
        <a:graphic>
          <a:graphicData uri="http://schemas.openxmlformats.org/presentationml/2006/ole">
            <p:oleObj spid="_x0000_s113667" name="Equation" r:id="rId3" imgW="698400" imgH="393480" progId="Equation.3">
              <p:embed/>
            </p:oleObj>
          </a:graphicData>
        </a:graphic>
      </p:graphicFrame>
      <p:graphicFrame>
        <p:nvGraphicFramePr>
          <p:cNvPr id="113668" name="Object 4"/>
          <p:cNvGraphicFramePr>
            <a:graphicFrameLocks noChangeAspect="1"/>
          </p:cNvGraphicFramePr>
          <p:nvPr/>
        </p:nvGraphicFramePr>
        <p:xfrm>
          <a:off x="6629400" y="4114800"/>
          <a:ext cx="1844675" cy="1143000"/>
        </p:xfrm>
        <a:graphic>
          <a:graphicData uri="http://schemas.openxmlformats.org/presentationml/2006/ole">
            <p:oleObj spid="_x0000_s113668" name="Equation" r:id="rId4" imgW="634680" imgH="393480" progId="Equation.3">
              <p:embed/>
            </p:oleObj>
          </a:graphicData>
        </a:graphic>
      </p:graphicFrame>
      <p:graphicFrame>
        <p:nvGraphicFramePr>
          <p:cNvPr id="113669" name="Object 5"/>
          <p:cNvGraphicFramePr>
            <a:graphicFrameLocks noChangeAspect="1"/>
          </p:cNvGraphicFramePr>
          <p:nvPr/>
        </p:nvGraphicFramePr>
        <p:xfrm>
          <a:off x="304800" y="1981200"/>
          <a:ext cx="5930900" cy="4352925"/>
        </p:xfrm>
        <a:graphic>
          <a:graphicData uri="http://schemas.openxmlformats.org/presentationml/2006/ole">
            <p:oleObj spid="_x0000_s113669" name="Visio" r:id="rId5" imgW="5930590" imgH="4353080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/>
              <a:t>Well Screens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idx="1"/>
          </p:nvPr>
        </p:nvSpPr>
        <p:spPr>
          <a:xfrm>
            <a:off x="762000" y="1752600"/>
            <a:ext cx="7772400" cy="2286000"/>
          </a:xfrm>
        </p:spPr>
        <p:txBody>
          <a:bodyPr/>
          <a:lstStyle/>
          <a:p>
            <a:r>
              <a:rPr lang="en-US" dirty="0"/>
              <a:t>Elevations entered for well screen as part of well properties</a:t>
            </a:r>
          </a:p>
          <a:p>
            <a:r>
              <a:rPr lang="en-US" dirty="0"/>
              <a:t>Layers and partitioned Q automatically assigned</a:t>
            </a:r>
          </a:p>
        </p:txBody>
      </p:sp>
      <p:pic>
        <p:nvPicPr>
          <p:cNvPr id="542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4090988"/>
            <a:ext cx="7315200" cy="26146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</p:pic>
      <p:sp>
        <p:nvSpPr>
          <p:cNvPr id="54277" name="Rectangle 5"/>
          <p:cNvSpPr>
            <a:spLocks noChangeArrowheads="1"/>
          </p:cNvSpPr>
          <p:nvPr/>
        </p:nvSpPr>
        <p:spPr bwMode="auto">
          <a:xfrm>
            <a:off x="2438400" y="1447800"/>
            <a:ext cx="7772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100000"/>
              <a:buFont typeface="Symbol" pitchFamily="18" charset="2"/>
              <a:buChar char="·"/>
            </a:pPr>
            <a:endParaRPr lang="en-US" sz="320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1472</TotalTime>
  <Words>298</Words>
  <Application>Microsoft Office PowerPoint</Application>
  <PresentationFormat>On-screen Show (4:3)</PresentationFormat>
  <Paragraphs>52</Paragraphs>
  <Slides>15</Slides>
  <Notes>13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Module</vt:lpstr>
      <vt:lpstr>Equation</vt:lpstr>
      <vt:lpstr>Visio</vt:lpstr>
      <vt:lpstr>MODFLOW Conceptual Models</vt:lpstr>
      <vt:lpstr>Slide 2</vt:lpstr>
      <vt:lpstr>Steps</vt:lpstr>
      <vt:lpstr>1. Build Conceptual Model Object</vt:lpstr>
      <vt:lpstr>2. Build MODFLOW Coverages</vt:lpstr>
      <vt:lpstr>Conductances</vt:lpstr>
      <vt:lpstr>Arc Conductance</vt:lpstr>
      <vt:lpstr>Polygon Conductance</vt:lpstr>
      <vt:lpstr>Well Screens</vt:lpstr>
      <vt:lpstr>Auto Assign Elevations</vt:lpstr>
      <vt:lpstr>3. Grid Frame</vt:lpstr>
      <vt:lpstr>4. Build Grid</vt:lpstr>
      <vt:lpstr>5. Initialize MODFLOW</vt:lpstr>
      <vt:lpstr>6. Activate Cells in Coverage</vt:lpstr>
      <vt:lpstr>7. Map  MODFLOW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Feature Objects</dc:title>
  <dc:creator>Norman L. Jones</dc:creator>
  <cp:lastModifiedBy>Norm Jones</cp:lastModifiedBy>
  <cp:revision>81</cp:revision>
  <cp:lastPrinted>1997-10-21T14:43:36Z</cp:lastPrinted>
  <dcterms:created xsi:type="dcterms:W3CDTF">1996-04-25T17:22:16Z</dcterms:created>
  <dcterms:modified xsi:type="dcterms:W3CDTF">2010-10-06T20:49:53Z</dcterms:modified>
</cp:coreProperties>
</file>